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322" r:id="rId7"/>
    <p:sldId id="307" r:id="rId8"/>
    <p:sldId id="313" r:id="rId9"/>
    <p:sldId id="310" r:id="rId10"/>
    <p:sldId id="311" r:id="rId11"/>
    <p:sldId id="320" r:id="rId12"/>
    <p:sldId id="321" r:id="rId13"/>
    <p:sldId id="323" r:id="rId14"/>
    <p:sldId id="315" r:id="rId15"/>
    <p:sldId id="314" r:id="rId16"/>
    <p:sldId id="324" r:id="rId17"/>
    <p:sldId id="325" r:id="rId18"/>
    <p:sldId id="326" r:id="rId19"/>
    <p:sldId id="327" r:id="rId20"/>
    <p:sldId id="317" r:id="rId21"/>
    <p:sldId id="316" r:id="rId22"/>
    <p:sldId id="328" r:id="rId23"/>
    <p:sldId id="319" r:id="rId2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7" autoAdjust="0"/>
    <p:restoredTop sz="95161" autoAdjust="0"/>
  </p:normalViewPr>
  <p:slideViewPr>
    <p:cSldViewPr snapToGrid="0" showGuides="1">
      <p:cViewPr varScale="1">
        <p:scale>
          <a:sx n="168" d="100"/>
          <a:sy n="168" d="100"/>
        </p:scale>
        <p:origin x="216" y="6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undo custSel addSld delSld modSld modShowInfo">
      <pc:chgData name="Kasemir, Kay" userId="054400b3-7951-40c1-99c2-2a9da969a883" providerId="ADAL" clId="{C4AC3270-B16A-549E-93BE-6F71785770FC}" dt="2026-06-19T13:36:56.334" v="3718" actId="2744"/>
      <pc:docMkLst>
        <pc:docMk/>
      </pc:docMkLst>
      <pc:sldChg chg="modSp mod">
        <pc:chgData name="Kasemir, Kay" userId="054400b3-7951-40c1-99c2-2a9da969a883" providerId="ADAL" clId="{C4AC3270-B16A-549E-93BE-6F71785770FC}" dt="2026-05-22T13:44:45.652" v="3643" actId="20577"/>
        <pc:sldMkLst>
          <pc:docMk/>
          <pc:sldMk cId="2513925360" sldId="319"/>
        </pc:sldMkLst>
        <pc:spChg chg="mod">
          <ac:chgData name="Kasemir, Kay" userId="054400b3-7951-40c1-99c2-2a9da969a883" providerId="ADAL" clId="{C4AC3270-B16A-549E-93BE-6F71785770FC}" dt="2026-05-22T13:44:45.652" v="3643" actId="20577"/>
          <ac:spMkLst>
            <pc:docMk/>
            <pc:sldMk cId="2513925360" sldId="319"/>
            <ac:spMk id="31746" creationId="{BDD1C8D6-5FFD-9843-8286-55534A60C181}"/>
          </ac:spMkLst>
        </pc:spChg>
      </pc:sldChg>
      <pc:sldChg chg="addSp modSp new mod">
        <pc:chgData name="Kasemir, Kay" userId="054400b3-7951-40c1-99c2-2a9da969a883" providerId="ADAL" clId="{C4AC3270-B16A-549E-93BE-6F71785770FC}" dt="2026-05-22T13:53:36.446" v="3717" actId="20577"/>
        <pc:sldMkLst>
          <pc:docMk/>
          <pc:sldMk cId="1880414523" sldId="328"/>
        </pc:sldMkLst>
        <pc:spChg chg="mod">
          <ac:chgData name="Kasemir, Kay" userId="054400b3-7951-40c1-99c2-2a9da969a883" providerId="ADAL" clId="{C4AC3270-B16A-549E-93BE-6F71785770FC}" dt="2026-05-22T13:33:40.040" v="2975" actId="20577"/>
          <ac:spMkLst>
            <pc:docMk/>
            <pc:sldMk cId="1880414523" sldId="328"/>
            <ac:spMk id="2" creationId="{F2680BF8-ECAA-4B7D-62A8-B1FF6E5B8412}"/>
          </ac:spMkLst>
        </pc:spChg>
        <pc:spChg chg="mod">
          <ac:chgData name="Kasemir, Kay" userId="054400b3-7951-40c1-99c2-2a9da969a883" providerId="ADAL" clId="{C4AC3270-B16A-549E-93BE-6F71785770FC}" dt="2026-05-22T13:53:36.446" v="3717" actId="20577"/>
          <ac:spMkLst>
            <pc:docMk/>
            <pc:sldMk cId="1880414523" sldId="328"/>
            <ac:spMk id="3" creationId="{1914A5EF-41E2-C4BA-7F3B-3D85935E3A65}"/>
          </ac:spMkLst>
        </pc:spChg>
        <pc:spChg chg="add mod">
          <ac:chgData name="Kasemir, Kay" userId="054400b3-7951-40c1-99c2-2a9da969a883" providerId="ADAL" clId="{C4AC3270-B16A-549E-93BE-6F71785770FC}" dt="2026-05-22T13:46:48.091" v="3716" actId="1036"/>
          <ac:spMkLst>
            <pc:docMk/>
            <pc:sldMk cId="1880414523" sldId="328"/>
            <ac:spMk id="6" creationId="{CF413642-26D3-0022-2696-53A497F4E2D1}"/>
          </ac:spMkLst>
        </pc:spChg>
        <pc:picChg chg="add mod">
          <ac:chgData name="Kasemir, Kay" userId="054400b3-7951-40c1-99c2-2a9da969a883" providerId="ADAL" clId="{C4AC3270-B16A-549E-93BE-6F71785770FC}" dt="2026-05-22T13:46:48.091" v="3716" actId="1036"/>
          <ac:picMkLst>
            <pc:docMk/>
            <pc:sldMk cId="1880414523" sldId="328"/>
            <ac:picMk id="4" creationId="{AFE4DFEF-0C4F-E920-A471-35D293ECA0D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1D556DD5-5FEC-2348-B9B8-F126C2B9D9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51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makeBaseApp</a:t>
            </a:r>
            <a:r>
              <a:rPr lang="en-US" dirty="0"/>
              <a:t>’ IOC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/>
              <a:t>July </a:t>
            </a:r>
            <a:r>
              <a:rPr lang="en-US" dirty="0"/>
              <a:t>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A1D1B-523C-10EC-B88A-FC1554B2A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ECDFEA35-0DDA-8E67-0E4D-B28882E8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Start over: ‘demo’ based on ‘</a:t>
            </a:r>
            <a:r>
              <a:rPr lang="en-US" altLang="en-US" dirty="0" err="1">
                <a:ea typeface="ＭＳ Ｐゴシック" panose="020B0600070205080204" pitchFamily="34" charset="-128"/>
              </a:rPr>
              <a:t>ioc</a:t>
            </a:r>
            <a:r>
              <a:rPr lang="en-US" altLang="en-US" dirty="0">
                <a:ea typeface="ＭＳ Ｐゴシック" panose="020B0600070205080204" pitchFamily="34" charset="-128"/>
              </a:rPr>
              <a:t>’ skeleton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B4E7F93-0E33-D6CB-F327-10357D9C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926" y="899852"/>
            <a:ext cx="8086725" cy="568614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rm –rf /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ics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/examples/mine 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mkdir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–p /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ics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/examples/mine 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cd /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ics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/examples/mine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endParaRPr lang="en-US" altLang="en-US" sz="18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Create IOC application of type ‘</a:t>
            </a:r>
            <a:r>
              <a:rPr lang="en-US" altLang="ja-JP" sz="1800" dirty="0" err="1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using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‘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in the generated names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makeBaseApp.pl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8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-t </a:t>
            </a:r>
            <a:r>
              <a:rPr lang="en-US" altLang="ja-JP" sz="1800" dirty="0" err="1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</a:t>
            </a:r>
            <a:r>
              <a:rPr lang="en-US" altLang="ja-JP" sz="18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endParaRPr lang="en-US" altLang="ja-JP" sz="18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Create </a:t>
            </a:r>
            <a:r>
              <a:rPr lang="en-US" alt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 startup settings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of type ‘</a:t>
            </a:r>
            <a:r>
              <a:rPr lang="en-US" altLang="ja-JP" sz="1800" dirty="0" err="1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call it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‘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 because it’s for the app of that name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makeBaseApp.pl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8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-t </a:t>
            </a:r>
            <a:r>
              <a:rPr lang="en-US" altLang="ja-JP" sz="1800" dirty="0" err="1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</a:t>
            </a:r>
            <a:r>
              <a:rPr lang="en-US" altLang="ja-JP" sz="18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800" dirty="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</a:t>
            </a:r>
            <a:r>
              <a:rPr lang="en-US" altLang="ja-JP" sz="1800" dirty="0" err="1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b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When prompted, use the previously created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‘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application as the one that the IOC should load </a:t>
            </a:r>
          </a:p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Compile everything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</a:t>
            </a:r>
          </a:p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Start IOC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cd iocBoot/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iocdemo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chmod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+x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st.cmd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./</a:t>
            </a:r>
            <a:r>
              <a:rPr lang="en-US" altLang="en-US" sz="1800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st.cmd</a:t>
            </a:r>
            <a:endParaRPr lang="en-US" altLang="en-US" sz="1800" dirty="0">
              <a:solidFill>
                <a:srgbClr val="FF0000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A67F48-DF1C-9DF8-3083-5B4C53E45A97}"/>
              </a:ext>
            </a:extLst>
          </p:cNvPr>
          <p:cNvSpPr txBox="1"/>
          <p:nvPr/>
        </p:nvSpPr>
        <p:spPr>
          <a:xfrm>
            <a:off x="879894" y="5181412"/>
            <a:ext cx="11963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Repeat after changes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F66DB5-295B-DE0B-B03F-BD3576AB61E3}"/>
              </a:ext>
            </a:extLst>
          </p:cNvPr>
          <p:cNvCxnSpPr>
            <a:cxnSpLocks/>
          </p:cNvCxnSpPr>
          <p:nvPr/>
        </p:nvCxnSpPr>
        <p:spPr>
          <a:xfrm flipV="1">
            <a:off x="1915064" y="5075695"/>
            <a:ext cx="786862" cy="34190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0B3DE-E49A-1857-A2C8-23AC99F43064}"/>
              </a:ext>
            </a:extLst>
          </p:cNvPr>
          <p:cNvCxnSpPr>
            <a:cxnSpLocks/>
          </p:cNvCxnSpPr>
          <p:nvPr/>
        </p:nvCxnSpPr>
        <p:spPr>
          <a:xfrm>
            <a:off x="1915064" y="5713671"/>
            <a:ext cx="786862" cy="52837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E4DC606-9B46-440F-86C9-55D464EFF2FC}"/>
              </a:ext>
            </a:extLst>
          </p:cNvPr>
          <p:cNvSpPr txBox="1"/>
          <p:nvPr/>
        </p:nvSpPr>
        <p:spPr>
          <a:xfrm>
            <a:off x="6879771" y="6242048"/>
            <a:ext cx="176683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  <a:sym typeface="Wingdings" pitchFamily="2" charset="2"/>
              </a:rPr>
              <a:t> Empty IOC!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52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209A029-FF83-5741-BBBF-6FC2C376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How To Add Database Files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6AB0DB22-F497-5F48-A6A7-BAE5D18C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1" y="1109663"/>
            <a:ext cx="8812213" cy="5130800"/>
          </a:xfrm>
        </p:spPr>
        <p:txBody>
          <a:bodyPr/>
          <a:lstStyle/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Create 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demoApp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/Db/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another.db</a:t>
            </a:r>
            <a:endParaRPr lang="en-US" altLang="en-US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marL="400050" lvl="1" indent="0">
              <a:buNone/>
            </a:pPr>
            <a:r>
              <a:rPr lang="en-US" altLang="en-US" sz="18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For simple database, can test via</a:t>
            </a:r>
            <a:br>
              <a:rPr lang="en-US" altLang="en-US" sz="1800" dirty="0">
                <a:solidFill>
                  <a:srgbClr val="7F7F7F"/>
                </a:solidFill>
                <a:ea typeface="ＭＳ Ｐゴシック" panose="020B0600070205080204" pitchFamily="34" charset="-128"/>
              </a:rPr>
            </a:br>
            <a:r>
              <a:rPr lang="en-US" altLang="en-US" sz="18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  </a:t>
            </a:r>
            <a:r>
              <a:rPr lang="en-US" altLang="en-US" sz="1800" dirty="0" err="1">
                <a:solidFill>
                  <a:srgbClr val="7F7F7F"/>
                </a:solidFill>
                <a:latin typeface="Courier" pitchFamily="2" charset="0"/>
                <a:ea typeface="ＭＳ Ｐゴシック" panose="020B0600070205080204" pitchFamily="34" charset="-128"/>
              </a:rPr>
              <a:t>softIoc</a:t>
            </a:r>
            <a:r>
              <a:rPr lang="en-US" altLang="en-US" sz="1800" dirty="0">
                <a:solidFill>
                  <a:srgbClr val="7F7F7F"/>
                </a:solidFill>
                <a:latin typeface="Courier" pitchFamily="2" charset="0"/>
                <a:ea typeface="ＭＳ Ｐゴシック" panose="020B0600070205080204" pitchFamily="34" charset="-128"/>
              </a:rPr>
              <a:t> –m "macro=value" –d </a:t>
            </a:r>
            <a:r>
              <a:rPr lang="en-US" altLang="en-US" sz="1800" dirty="0" err="1">
                <a:solidFill>
                  <a:srgbClr val="7F7F7F"/>
                </a:solidFill>
                <a:latin typeface="Courier" pitchFamily="2" charset="0"/>
                <a:ea typeface="ＭＳ Ｐゴシック" panose="020B0600070205080204" pitchFamily="34" charset="-128"/>
              </a:rPr>
              <a:t>another.db</a:t>
            </a:r>
            <a:endParaRPr lang="en-US" altLang="en-US" sz="1800" dirty="0">
              <a:solidFill>
                <a:srgbClr val="7F7F7F"/>
              </a:solidFill>
              <a:latin typeface="Courier" pitchFamily="2" charset="0"/>
              <a:ea typeface="ＭＳ Ｐゴシック" panose="020B0600070205080204" pitchFamily="34" charset="-128"/>
            </a:endParaRP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Add to 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demoApp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/Db/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Makefile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marL="400050" lvl="1" indent="0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DB += 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another.db</a:t>
            </a:r>
            <a:endParaRPr lang="en-US" altLang="en-US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make</a:t>
            </a:r>
          </a:p>
          <a:p>
            <a:pPr marL="400050" lvl="1" indent="0">
              <a:buNone/>
            </a:pPr>
            <a:r>
              <a:rPr lang="en-US" altLang="en-US" sz="18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Now it’s under </a:t>
            </a:r>
            <a:r>
              <a:rPr lang="en-US" altLang="en-US" sz="1800" dirty="0" err="1">
                <a:solidFill>
                  <a:srgbClr val="7F7F7F"/>
                </a:solidFill>
                <a:latin typeface="Courier" pitchFamily="2" charset="0"/>
                <a:ea typeface="ＭＳ Ｐゴシック" panose="020B0600070205080204" pitchFamily="34" charset="-128"/>
              </a:rPr>
              <a:t>db</a:t>
            </a:r>
            <a:r>
              <a:rPr lang="en-US" altLang="en-US" sz="1800" dirty="0">
                <a:solidFill>
                  <a:srgbClr val="7F7F7F"/>
                </a:solidFill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solidFill>
                  <a:srgbClr val="7F7F7F"/>
                </a:solidFill>
                <a:latin typeface="Courier" pitchFamily="2" charset="0"/>
                <a:ea typeface="ＭＳ Ｐゴシック" panose="020B0600070205080204" pitchFamily="34" charset="-128"/>
              </a:rPr>
              <a:t>another.db</a:t>
            </a:r>
            <a:endParaRPr lang="en-US" altLang="en-US" sz="1800" dirty="0">
              <a:solidFill>
                <a:srgbClr val="7F7F7F"/>
              </a:solidFill>
              <a:latin typeface="Courier" pitchFamily="2" charset="0"/>
              <a:ea typeface="ＭＳ Ｐゴシック" panose="020B0600070205080204" pitchFamily="34" charset="-128"/>
            </a:endParaRP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Add to 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iocBoot/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iocdemo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st.cmd</a:t>
            </a:r>
            <a:endParaRPr lang="en-US" altLang="en-US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marL="400050" lvl="1" indent="0">
              <a:buNone/>
            </a:pP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dbLoadRecords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 "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db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another.db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", "macro=value”</a:t>
            </a: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(Re-)start the IOC</a:t>
            </a:r>
          </a:p>
          <a:p>
            <a:pPr marL="400050" lvl="1" indent="0">
              <a:buFont typeface="Arial Black" panose="020B0604020202020204" pitchFamily="34" charset="0"/>
              <a:buAutoNum type="arabicPeriod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58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38E0476-13F9-D64C-840C-E3F5CA47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Layout: Generated Files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4828374E-B437-164A-A5E5-963D02D2B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963" y="3398839"/>
            <a:ext cx="8470900" cy="31765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Beware of difference:</a:t>
            </a:r>
          </a:p>
          <a:p>
            <a:pPr marL="0" indent="0"/>
            <a:r>
              <a:rPr lang="en-US" altLang="en-US" dirty="0">
                <a:ea typeface="ＭＳ Ｐゴシック" panose="020B0600070205080204" pitchFamily="34" charset="-128"/>
              </a:rPr>
              <a:t>xyzApp/Db/*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Database ‘Sources’. </a:t>
            </a:r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Edit these!</a:t>
            </a:r>
          </a:p>
          <a:p>
            <a:pPr marL="0" indent="0"/>
            <a:r>
              <a:rPr lang="en-US" altLang="en-US" dirty="0" err="1">
                <a:ea typeface="ＭＳ Ｐゴシック" panose="020B0600070205080204" pitchFamily="34" charset="-128"/>
              </a:rPr>
              <a:t>db</a:t>
            </a:r>
            <a:r>
              <a:rPr lang="en-US" altLang="en-US" dirty="0">
                <a:ea typeface="ＭＳ Ｐゴシック" panose="020B0600070205080204" pitchFamily="34" charset="-128"/>
              </a:rPr>
              <a:t>/*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‘Installed’ databases, may have macros replaced.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Will be overwritten </a:t>
            </a:r>
            <a:r>
              <a:rPr lang="en-US" altLang="en-US" dirty="0">
                <a:ea typeface="ＭＳ Ｐゴシック" panose="020B0600070205080204" pitchFamily="34" charset="-128"/>
              </a:rPr>
              <a:t>by next ‘make’!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2C15795-B8A4-C74E-8915-3295E9F42B1E}"/>
              </a:ext>
            </a:extLst>
          </p:cNvPr>
          <p:cNvSpPr txBox="1">
            <a:spLocks/>
          </p:cNvSpPr>
          <p:nvPr/>
        </p:nvSpPr>
        <p:spPr bwMode="auto">
          <a:xfrm>
            <a:off x="1822450" y="858840"/>
            <a:ext cx="79073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Symbol" pitchFamily="2" charset="2"/>
              <a:buNone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**/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O.Common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**/</a:t>
            </a: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O.linux-x86_64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**/O.*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dbd</a:t>
            </a: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lib/*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bin/*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0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7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2AA31-EE3C-D1C6-57B3-A7EF3B54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Database files</a:t>
            </a:r>
            <a:r>
              <a:rPr lang="en-US" dirty="0">
                <a:solidFill>
                  <a:srgbClr val="9A9B9D"/>
                </a:solidFill>
              </a:rPr>
              <a:t>, Macros,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986AC-49A5-B185-1718-A4260C319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0" y="942152"/>
            <a:ext cx="2783076" cy="116254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/Db/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plain.db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"noise")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field(SCAN, "1 second")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field(CALC, "RNDM*10")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625A6E-5438-13D0-EF31-B6445D3EECB6}"/>
              </a:ext>
            </a:extLst>
          </p:cNvPr>
          <p:cNvSpPr txBox="1">
            <a:spLocks/>
          </p:cNvSpPr>
          <p:nvPr/>
        </p:nvSpPr>
        <p:spPr bwMode="auto">
          <a:xfrm>
            <a:off x="608480" y="2538977"/>
            <a:ext cx="2783076" cy="6776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/Db/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DB +=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plain.db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D63E98-6481-DC19-CAB1-4741800FF69A}"/>
              </a:ext>
            </a:extLst>
          </p:cNvPr>
          <p:cNvSpPr txBox="1">
            <a:spLocks/>
          </p:cNvSpPr>
          <p:nvPr/>
        </p:nvSpPr>
        <p:spPr bwMode="auto">
          <a:xfrm>
            <a:off x="7551683" y="942152"/>
            <a:ext cx="2783076" cy="11625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plain.db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"noise")</a:t>
            </a: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field(SCAN, "1 second")</a:t>
            </a: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field(CALC, "RNDM*10")</a:t>
            </a: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87BD3-E9AA-C8F7-5F9B-8755F527A243}"/>
              </a:ext>
            </a:extLst>
          </p:cNvPr>
          <p:cNvSpPr txBox="1">
            <a:spLocks/>
          </p:cNvSpPr>
          <p:nvPr/>
        </p:nvSpPr>
        <p:spPr bwMode="auto">
          <a:xfrm>
            <a:off x="7551683" y="2999716"/>
            <a:ext cx="3499944" cy="5355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iocBoot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iocdemo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st.cmd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dbLoadRecords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("../../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plain.db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F9D507A-46FB-E9BE-8429-71C1352C1B4F}"/>
              </a:ext>
            </a:extLst>
          </p:cNvPr>
          <p:cNvSpPr/>
          <p:nvPr/>
        </p:nvSpPr>
        <p:spPr>
          <a:xfrm>
            <a:off x="3796533" y="1304097"/>
            <a:ext cx="3279228" cy="43865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‘make’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3D72241-4308-E70A-50DF-C2FD8225D6F5}"/>
              </a:ext>
            </a:extLst>
          </p:cNvPr>
          <p:cNvSpPr/>
          <p:nvPr/>
        </p:nvSpPr>
        <p:spPr>
          <a:xfrm rot="5400000">
            <a:off x="8543935" y="2332879"/>
            <a:ext cx="809785" cy="43865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7D7E813-71A0-8747-0133-0AD556A87FA6}"/>
              </a:ext>
            </a:extLst>
          </p:cNvPr>
          <p:cNvSpPr/>
          <p:nvPr/>
        </p:nvSpPr>
        <p:spPr>
          <a:xfrm rot="5400000">
            <a:off x="8538328" y="3806048"/>
            <a:ext cx="809785" cy="43865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6F8170-DC96-5B6E-31AA-CD7FF9FC929E}"/>
              </a:ext>
            </a:extLst>
          </p:cNvPr>
          <p:cNvSpPr txBox="1">
            <a:spLocks/>
          </p:cNvSpPr>
          <p:nvPr/>
        </p:nvSpPr>
        <p:spPr bwMode="auto">
          <a:xfrm>
            <a:off x="7551683" y="4515503"/>
            <a:ext cx="3499944" cy="611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IOC shell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﻿epics&gt;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noise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4BFF5-97E9-52D4-66B7-796F485BF5C6}"/>
              </a:ext>
            </a:extLst>
          </p:cNvPr>
          <p:cNvSpPr txBox="1"/>
          <p:nvPr/>
        </p:nvSpPr>
        <p:spPr>
          <a:xfrm>
            <a:off x="608480" y="4430268"/>
            <a:ext cx="5419693" cy="164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70C0"/>
                </a:solidFill>
                <a:latin typeface="+mn-lt"/>
              </a:rPr>
              <a:t>Open 3 terminals:</a:t>
            </a:r>
            <a:br>
              <a:rPr lang="en-US" sz="1400" dirty="0">
                <a:solidFill>
                  <a:srgbClr val="0070C0"/>
                </a:solidFill>
                <a:latin typeface="+mn-lt"/>
              </a:rPr>
            </a:br>
            <a:endParaRPr lang="en-US" sz="1400" dirty="0">
              <a:solidFill>
                <a:srgbClr val="0070C0"/>
              </a:solidFill>
              <a:latin typeface="+mn-lt"/>
            </a:endParaRPr>
          </a:p>
          <a:p>
            <a:pPr marL="228600" indent="-228600">
              <a:lnSpc>
                <a:spcPct val="90000"/>
              </a:lnSpc>
              <a:buAutoNum type="arabicParenR"/>
            </a:pPr>
            <a:r>
              <a:rPr lang="en-US" sz="1400" dirty="0">
                <a:solidFill>
                  <a:srgbClr val="0070C0"/>
                </a:solidFill>
                <a:latin typeface="+mn-lt"/>
              </a:rPr>
              <a:t>For running ‘make’:</a:t>
            </a:r>
            <a:br>
              <a:rPr lang="en-US" sz="1400" dirty="0">
                <a:solidFill>
                  <a:srgbClr val="0070C0"/>
                </a:solidFill>
                <a:latin typeface="+mn-lt"/>
              </a:rPr>
            </a:br>
            <a:r>
              <a:rPr lang="en-US" sz="1400" dirty="0">
                <a:solidFill>
                  <a:srgbClr val="0070C0"/>
                </a:solidFill>
                <a:latin typeface="+mn-lt"/>
              </a:rPr>
              <a:t>     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ics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/examples/05_template</a:t>
            </a:r>
          </a:p>
          <a:p>
            <a:pPr marL="228600" indent="-228600">
              <a:lnSpc>
                <a:spcPct val="90000"/>
              </a:lnSpc>
              <a:buFontTx/>
              <a:buAutoNum type="arabicParenR"/>
            </a:pPr>
            <a:r>
              <a:rPr lang="en-US" sz="1400" dirty="0">
                <a:solidFill>
                  <a:srgbClr val="0070C0"/>
                </a:solidFill>
                <a:latin typeface="+mn-lt"/>
              </a:rPr>
              <a:t>For editing database files:</a:t>
            </a:r>
            <a:br>
              <a:rPr lang="en-US" sz="1400" dirty="0">
                <a:solidFill>
                  <a:srgbClr val="0070C0"/>
                </a:solidFill>
                <a:latin typeface="+mn-lt"/>
              </a:rPr>
            </a:br>
            <a:r>
              <a:rPr lang="en-US" sz="1400" dirty="0">
                <a:solidFill>
                  <a:srgbClr val="0070C0"/>
                </a:solidFill>
                <a:latin typeface="+mn-lt"/>
              </a:rPr>
              <a:t>     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ics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/examples/05_template/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/Db</a:t>
            </a:r>
          </a:p>
          <a:p>
            <a:pPr marL="228600" indent="-228600">
              <a:lnSpc>
                <a:spcPct val="90000"/>
              </a:lnSpc>
              <a:buFontTx/>
              <a:buAutoNum type="arabicParenR"/>
            </a:pPr>
            <a:r>
              <a:rPr lang="en-US" sz="1400" dirty="0">
                <a:solidFill>
                  <a:srgbClr val="0070C0"/>
                </a:solidFill>
                <a:latin typeface="+mn-lt"/>
              </a:rPr>
              <a:t>For running ./</a:t>
            </a:r>
            <a:r>
              <a:rPr lang="en-US" sz="1400" dirty="0" err="1">
                <a:solidFill>
                  <a:srgbClr val="0070C0"/>
                </a:solidFill>
                <a:latin typeface="+mn-lt"/>
              </a:rPr>
              <a:t>st.cmd</a:t>
            </a:r>
            <a:br>
              <a:rPr lang="en-US" sz="1400" dirty="0">
                <a:solidFill>
                  <a:srgbClr val="0070C0"/>
                </a:solidFill>
                <a:latin typeface="+mn-lt"/>
              </a:rPr>
            </a:br>
            <a:r>
              <a:rPr lang="en-US" sz="1400" dirty="0">
                <a:solidFill>
                  <a:srgbClr val="0070C0"/>
                </a:solidFill>
                <a:latin typeface="+mn-lt"/>
              </a:rPr>
              <a:t>     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ics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/examples/05_template/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iocBoot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iocdemo</a:t>
            </a:r>
            <a:endParaRPr lang="en-US" sz="1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0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4AA63-AF81-7ADA-33E0-BB26970B8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CF2C-CCD4-D3EC-20E9-0EB02343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Database files, Macros</a:t>
            </a:r>
            <a:r>
              <a:rPr lang="en-US" dirty="0">
                <a:solidFill>
                  <a:srgbClr val="9A9B9D"/>
                </a:solidFill>
              </a:rPr>
              <a:t>,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4B94-AE23-4B18-55F7-22E8D7C6A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79" y="942152"/>
            <a:ext cx="3183127" cy="116254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/Db/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macro.db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"noise$(NUM)")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field(SCAN, "1 second")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field(CALC, "RNDM*$(LIMIT)")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477ACF-502F-3838-C093-AC78A7ACE46D}"/>
              </a:ext>
            </a:extLst>
          </p:cNvPr>
          <p:cNvSpPr txBox="1">
            <a:spLocks/>
          </p:cNvSpPr>
          <p:nvPr/>
        </p:nvSpPr>
        <p:spPr bwMode="auto">
          <a:xfrm>
            <a:off x="608479" y="2538977"/>
            <a:ext cx="3183125" cy="6776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/Db/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DB +=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macro.db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3FC587-682E-09D9-D94E-308870138E11}"/>
              </a:ext>
            </a:extLst>
          </p:cNvPr>
          <p:cNvSpPr txBox="1">
            <a:spLocks/>
          </p:cNvSpPr>
          <p:nvPr/>
        </p:nvSpPr>
        <p:spPr bwMode="auto">
          <a:xfrm>
            <a:off x="7591097" y="942152"/>
            <a:ext cx="3183126" cy="11625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macro.db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"noise$(NUM)")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field(SCAN, "1 second")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field(CALC, "RNDM*$(LIMIT)")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6350E-925A-9416-70BC-439ADBB4A6F6}"/>
              </a:ext>
            </a:extLst>
          </p:cNvPr>
          <p:cNvSpPr txBox="1">
            <a:spLocks/>
          </p:cNvSpPr>
          <p:nvPr/>
        </p:nvSpPr>
        <p:spPr bwMode="auto">
          <a:xfrm>
            <a:off x="7094484" y="2999715"/>
            <a:ext cx="4989786" cy="9120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iocBoot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iocdemo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st.cmd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dbLoadRecords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("../../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/macro.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","NUM=1,LIMIT=10")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dbLoadRecords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("../../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/macro.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","NUM=2,LIMIT=100")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47221FF-5357-D883-8536-AC16A92FF92C}"/>
              </a:ext>
            </a:extLst>
          </p:cNvPr>
          <p:cNvSpPr/>
          <p:nvPr/>
        </p:nvSpPr>
        <p:spPr>
          <a:xfrm>
            <a:off x="3962071" y="1304097"/>
            <a:ext cx="3279228" cy="43865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‘make’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31AF32A-71DF-13C7-DBB7-6EA936770500}"/>
              </a:ext>
            </a:extLst>
          </p:cNvPr>
          <p:cNvSpPr/>
          <p:nvPr/>
        </p:nvSpPr>
        <p:spPr>
          <a:xfrm rot="5400000">
            <a:off x="8583349" y="2332879"/>
            <a:ext cx="809785" cy="43865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67555B6-649D-E6CD-1F0E-E67ED409C25C}"/>
              </a:ext>
            </a:extLst>
          </p:cNvPr>
          <p:cNvSpPr/>
          <p:nvPr/>
        </p:nvSpPr>
        <p:spPr>
          <a:xfrm rot="5400000">
            <a:off x="8583349" y="4097322"/>
            <a:ext cx="809785" cy="43865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EFCA7B-B1EA-D46F-4858-15F4A007CCED}"/>
              </a:ext>
            </a:extLst>
          </p:cNvPr>
          <p:cNvSpPr txBox="1">
            <a:spLocks/>
          </p:cNvSpPr>
          <p:nvPr/>
        </p:nvSpPr>
        <p:spPr bwMode="auto">
          <a:xfrm>
            <a:off x="7094484" y="4806777"/>
            <a:ext cx="4989786" cy="1109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IOC shell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﻿epics&gt;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noise1</a:t>
            </a: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noise2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﻿epics&gt;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dbgf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noise2.CALC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DBF_STRING:         "RNDM*100" </a:t>
            </a:r>
          </a:p>
        </p:txBody>
      </p:sp>
    </p:spTree>
    <p:extLst>
      <p:ext uri="{BB962C8B-B14F-4D97-AF65-F5344CB8AC3E}">
        <p14:creationId xmlns:p14="http://schemas.microsoft.com/office/powerpoint/2010/main" val="73810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FF575-B68B-59EE-A950-8C5679520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0B68-9ABF-B7C4-B13A-1F1C97DF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Database files, Macros,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F7266-03F8-BA34-B2D1-9ACD593F9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79" y="942152"/>
            <a:ext cx="3266882" cy="116254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/Db/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macro.db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"noise$(NUM)")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field(SCAN, "1 second")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field(CALC, "RNDM*$(LIMIT)")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77A349-45ED-EC3C-7DF8-0518826D965E}"/>
              </a:ext>
            </a:extLst>
          </p:cNvPr>
          <p:cNvSpPr txBox="1">
            <a:spLocks/>
          </p:cNvSpPr>
          <p:nvPr/>
        </p:nvSpPr>
        <p:spPr bwMode="auto">
          <a:xfrm>
            <a:off x="608479" y="4762138"/>
            <a:ext cx="3183125" cy="9645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/Db/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macros.db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will be created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from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macros.substitutions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DB +=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macros.db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87B442-9C91-963F-6717-F00B5B8700C2}"/>
              </a:ext>
            </a:extLst>
          </p:cNvPr>
          <p:cNvSpPr txBox="1">
            <a:spLocks/>
          </p:cNvSpPr>
          <p:nvPr/>
        </p:nvSpPr>
        <p:spPr bwMode="auto">
          <a:xfrm>
            <a:off x="7591097" y="942151"/>
            <a:ext cx="3183126" cy="1608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macros.db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"noise1")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field(SCAN, "1 second")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field(CALC, "RNDM*10")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"noise2")…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"noise3")…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"noise4")…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9819EC-4ED3-7323-2606-D812183EED92}"/>
              </a:ext>
            </a:extLst>
          </p:cNvPr>
          <p:cNvSpPr txBox="1">
            <a:spLocks/>
          </p:cNvSpPr>
          <p:nvPr/>
        </p:nvSpPr>
        <p:spPr bwMode="auto">
          <a:xfrm>
            <a:off x="7094484" y="3302876"/>
            <a:ext cx="4989786" cy="608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iocBoot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iocdemo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st.cmd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dbLoadRecords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("../../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macros.db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EC94B83-166C-16CD-5840-F89E22C20E2B}"/>
              </a:ext>
            </a:extLst>
          </p:cNvPr>
          <p:cNvSpPr/>
          <p:nvPr/>
        </p:nvSpPr>
        <p:spPr>
          <a:xfrm>
            <a:off x="4225159" y="1304097"/>
            <a:ext cx="3016140" cy="43865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‘make’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6481917-D513-7EE4-5EF0-52AFE2877B7B}"/>
              </a:ext>
            </a:extLst>
          </p:cNvPr>
          <p:cNvSpPr/>
          <p:nvPr/>
        </p:nvSpPr>
        <p:spPr>
          <a:xfrm rot="5400000">
            <a:off x="8611880" y="2707190"/>
            <a:ext cx="752723" cy="43865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1D36AF9-764E-4803-2673-F1C74A42762C}"/>
              </a:ext>
            </a:extLst>
          </p:cNvPr>
          <p:cNvSpPr/>
          <p:nvPr/>
        </p:nvSpPr>
        <p:spPr>
          <a:xfrm rot="5400000">
            <a:off x="8583349" y="4097322"/>
            <a:ext cx="809785" cy="43865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DD6444-4C2C-FD70-D072-F7C7E48229DD}"/>
              </a:ext>
            </a:extLst>
          </p:cNvPr>
          <p:cNvSpPr txBox="1">
            <a:spLocks/>
          </p:cNvSpPr>
          <p:nvPr/>
        </p:nvSpPr>
        <p:spPr bwMode="auto">
          <a:xfrm>
            <a:off x="7094484" y="4806778"/>
            <a:ext cx="4989786" cy="149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IOC shell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﻿epics&gt;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noise1</a:t>
            </a: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noise2</a:t>
            </a: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noise3</a:t>
            </a:r>
          </a:p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noise4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﻿epics&gt;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dbgf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noise4.CALC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DBF_STRING:         "RNDM*400"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0CFDC7-BBB7-CC66-F7CB-ADEB3AEB6CDD}"/>
              </a:ext>
            </a:extLst>
          </p:cNvPr>
          <p:cNvSpPr txBox="1">
            <a:spLocks/>
          </p:cNvSpPr>
          <p:nvPr/>
        </p:nvSpPr>
        <p:spPr bwMode="auto">
          <a:xfrm>
            <a:off x="608479" y="2266455"/>
            <a:ext cx="3277722" cy="2274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/Db/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macros.substitutions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﻿file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macro.db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{ NUM="1", LIMIT="10"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{ NUM="2", LIMIT="100"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﻿file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macro.db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pattern { NUM, LIMIT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{ 3,   300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{ 4,   400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8D0A5-AC5B-C2D6-D4AB-62C76DA4253A}"/>
              </a:ext>
            </a:extLst>
          </p:cNvPr>
          <p:cNvSpPr txBox="1"/>
          <p:nvPr/>
        </p:nvSpPr>
        <p:spPr>
          <a:xfrm>
            <a:off x="3886201" y="2783812"/>
            <a:ext cx="1271502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i="1" dirty="0">
                <a:solidFill>
                  <a:srgbClr val="0070C0"/>
                </a:solidFill>
                <a:latin typeface="+mn-lt"/>
              </a:rPr>
              <a:t>Original syntax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5F9775D-4D0E-1D08-08E9-30620E3F3696}"/>
              </a:ext>
            </a:extLst>
          </p:cNvPr>
          <p:cNvSpPr/>
          <p:nvPr/>
        </p:nvSpPr>
        <p:spPr>
          <a:xfrm>
            <a:off x="3713881" y="2550153"/>
            <a:ext cx="246279" cy="752723"/>
          </a:xfrm>
          <a:prstGeom prst="rightBrace">
            <a:avLst/>
          </a:prstGeom>
          <a:ln w="12700">
            <a:solidFill>
              <a:srgbClr val="0070C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E9DAE04-A1C3-4204-2641-EC560DE32653}"/>
              </a:ext>
            </a:extLst>
          </p:cNvPr>
          <p:cNvSpPr/>
          <p:nvPr/>
        </p:nvSpPr>
        <p:spPr>
          <a:xfrm>
            <a:off x="3710866" y="3523596"/>
            <a:ext cx="246279" cy="912041"/>
          </a:xfrm>
          <a:prstGeom prst="rightBrace">
            <a:avLst/>
          </a:prstGeom>
          <a:ln w="12700">
            <a:solidFill>
              <a:srgbClr val="0070C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80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084F4E-3142-6738-5697-B3EA3FDE49CA}"/>
              </a:ext>
            </a:extLst>
          </p:cNvPr>
          <p:cNvSpPr txBox="1"/>
          <p:nvPr/>
        </p:nvSpPr>
        <p:spPr>
          <a:xfrm>
            <a:off x="3886201" y="3850350"/>
            <a:ext cx="139172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i="1" dirty="0">
                <a:solidFill>
                  <a:srgbClr val="0070C0"/>
                </a:solidFill>
                <a:latin typeface="+mn-lt"/>
              </a:rPr>
              <a:t>Alternate syntax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F98A4B-E607-3AFC-F71A-DB823E9B967D}"/>
              </a:ext>
            </a:extLst>
          </p:cNvPr>
          <p:cNvSpPr txBox="1"/>
          <p:nvPr/>
        </p:nvSpPr>
        <p:spPr>
          <a:xfrm>
            <a:off x="3886201" y="1036167"/>
            <a:ext cx="10374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i="1" dirty="0">
                <a:solidFill>
                  <a:srgbClr val="0070C0"/>
                </a:solidFill>
                <a:latin typeface="+mn-lt"/>
              </a:rPr>
              <a:t>“Template”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23544-FB08-C193-6469-094995E8D69D}"/>
              </a:ext>
            </a:extLst>
          </p:cNvPr>
          <p:cNvSpPr txBox="1"/>
          <p:nvPr/>
        </p:nvSpPr>
        <p:spPr>
          <a:xfrm>
            <a:off x="10774223" y="917288"/>
            <a:ext cx="96051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i="1" dirty="0">
                <a:solidFill>
                  <a:srgbClr val="0070C0"/>
                </a:solidFill>
                <a:latin typeface="+mn-lt"/>
              </a:rPr>
              <a:t>Expanded</a:t>
            </a:r>
          </a:p>
          <a:p>
            <a:pPr algn="l">
              <a:lnSpc>
                <a:spcPct val="90000"/>
              </a:lnSpc>
            </a:pPr>
            <a:r>
              <a:rPr lang="en-US" sz="1200" i="1" dirty="0">
                <a:solidFill>
                  <a:srgbClr val="0070C0"/>
                </a:solidFill>
                <a:latin typeface="+mn-lt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78567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0250-C537-AF9D-3BEA-84928B4F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Database files, Macros, Templates?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C6965-C631-A53D-07DC-9DA04EBE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65" y="953814"/>
            <a:ext cx="11430000" cy="583324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Plain database files?</a:t>
            </a:r>
          </a:p>
          <a:p>
            <a:pPr lvl="1"/>
            <a:r>
              <a:rPr lang="en-US" sz="2000" dirty="0"/>
              <a:t>Add at least some naming macro like</a:t>
            </a:r>
            <a:br>
              <a:rPr lang="en-US" sz="2000" dirty="0"/>
            </a:br>
            <a:r>
              <a:rPr lang="en-US" sz="2000" dirty="0"/>
              <a:t>	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record(xx, “$(P):Motor”)</a:t>
            </a:r>
            <a:br>
              <a:rPr lang="en-US" sz="2000" dirty="0"/>
            </a:br>
            <a:r>
              <a:rPr lang="en-US" sz="2000" dirty="0"/>
              <a:t>to allow running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P=Test </a:t>
            </a:r>
            <a:r>
              <a:rPr lang="en-US" sz="2000" dirty="0"/>
              <a:t>or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ActualGadget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3225" lvl="1" indent="0">
              <a:buNone/>
            </a:pPr>
            <a:endParaRPr lang="en-US" sz="2000" dirty="0"/>
          </a:p>
          <a:p>
            <a:r>
              <a:rPr lang="en-US" dirty="0">
                <a:solidFill>
                  <a:srgbClr val="00B050"/>
                </a:solidFill>
              </a:rPr>
              <a:t>Macros in *.</a:t>
            </a:r>
            <a:r>
              <a:rPr lang="en-US" dirty="0" err="1">
                <a:solidFill>
                  <a:srgbClr val="00B050"/>
                </a:solidFill>
              </a:rPr>
              <a:t>db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sz="2000" dirty="0"/>
              <a:t>Whenever there’s more than one instance of something, macros make sense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Perfectly fine to load them with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﻿</a:t>
            </a: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dbLoadRecords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(”file_with_macro.</a:t>
            </a: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",”P=ABC,NUM=1")</a:t>
            </a:r>
          </a:p>
          <a:p>
            <a:pPr marL="403225" lvl="1" indent="0">
              <a:buNone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70C0"/>
                </a:solidFill>
              </a:rPr>
              <a:t>Template/Substitutions?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Some prefer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*.substitutions</a:t>
            </a:r>
            <a:r>
              <a:rPr lang="en-US" sz="2000" dirty="0">
                <a:solidFill>
                  <a:srgbClr val="0070C0"/>
                </a:solidFill>
              </a:rPr>
              <a:t>, expanded by ‘make’, over expanding macros in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dbLoadRecords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because file on disk then holds all the expanded record names.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fgrep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noise1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 </a:t>
            </a:r>
            <a:r>
              <a:rPr lang="en-US" sz="2000" dirty="0">
                <a:solidFill>
                  <a:srgbClr val="0070C0"/>
                </a:solidFill>
              </a:rPr>
              <a:t>will find that record in expanded file</a:t>
            </a:r>
          </a:p>
        </p:txBody>
      </p:sp>
    </p:spTree>
    <p:extLst>
      <p:ext uri="{BB962C8B-B14F-4D97-AF65-F5344CB8AC3E}">
        <p14:creationId xmlns:p14="http://schemas.microsoft.com/office/powerpoint/2010/main" val="362773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109A31E5-122D-0640-9365-927C2DAB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*.dbd: Database Descriptions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3A725D5E-F8F7-EC4E-B84C-E315A072B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884239"/>
            <a:ext cx="9605942" cy="5591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IOC record types, device support, … are extensible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Implement new record type, new device support: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Write C/C++ code for certain interfaces, compile.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Then ‘register’ your addition with core IOC code: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*.</a:t>
            </a:r>
            <a:r>
              <a:rPr lang="en-US" altLang="en-US" dirty="0" err="1">
                <a:ea typeface="ＭＳ Ｐゴシック" panose="020B0600070205080204" pitchFamily="34" charset="-128"/>
              </a:rPr>
              <a:t>dbd</a:t>
            </a:r>
            <a:r>
              <a:rPr lang="en-US" altLang="en-US" dirty="0">
                <a:ea typeface="ＭＳ Ｐゴシック" panose="020B0600070205080204" pitchFamily="34" charset="-128"/>
              </a:rPr>
              <a:t> file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Internals:</a:t>
            </a:r>
            <a:b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VxWorks RTOS, the original IOC target, had runtime loader and symbol table.</a:t>
            </a:r>
            <a:b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RTEMS, .. don’t necessarily offer this.</a:t>
            </a:r>
            <a:b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EPICS build facility generates IOC startup source code from *.</a:t>
            </a:r>
            <a:r>
              <a:rPr lang="en-US" altLang="en-US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dbd</a:t>
            </a: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file.</a:t>
            </a:r>
          </a:p>
        </p:txBody>
      </p:sp>
    </p:spTree>
    <p:extLst>
      <p:ext uri="{BB962C8B-B14F-4D97-AF65-F5344CB8AC3E}">
        <p14:creationId xmlns:p14="http://schemas.microsoft.com/office/powerpoint/2010/main" val="216026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EA37520-2A16-EF4B-A70A-15FA4609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07" y="229348"/>
            <a:ext cx="9023350" cy="535531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How To Add Support Modules (Device, …)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92B4C62-B7B1-B14A-8445-64100B453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880" y="925286"/>
            <a:ext cx="8947150" cy="5435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Example: ‘</a:t>
            </a:r>
            <a:r>
              <a:rPr lang="en-US" altLang="ja-JP" sz="1800" dirty="0">
                <a:ea typeface="ＭＳ Ｐゴシック" panose="020B0600070205080204" pitchFamily="34" charset="-128"/>
              </a:rPr>
              <a:t>Autosave</a:t>
            </a:r>
            <a:r>
              <a:rPr lang="en-US" altLang="en-US" sz="1800" dirty="0">
                <a:ea typeface="ＭＳ Ｐゴシック" panose="020B0600070205080204" pitchFamily="34" charset="-128"/>
              </a:rPr>
              <a:t>’</a:t>
            </a:r>
            <a:endParaRPr lang="en-US" altLang="ja-JP" sz="1800" dirty="0">
              <a:ea typeface="ＭＳ Ｐゴシック" panose="020B0600070205080204" pitchFamily="34" charset="-128"/>
            </a:endParaRPr>
          </a:p>
          <a:p>
            <a:pPr marL="0" indent="0">
              <a:buFont typeface="Arial Black" panose="020B0604020202020204" pitchFamily="34" charset="0"/>
              <a:buAutoNum type="arabicPeriod"/>
            </a:pPr>
            <a:r>
              <a:rPr lang="en-US" altLang="en-US" sz="1800" dirty="0">
                <a:ea typeface="ＭＳ Ｐゴシック" panose="020B0600070205080204" pitchFamily="34" charset="-128"/>
              </a:rPr>
              <a:t>Define path in 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configure/RELEASE </a:t>
            </a:r>
            <a:r>
              <a:rPr lang="en-US" altLang="en-US" sz="1800" dirty="0">
                <a:ea typeface="ＭＳ Ｐゴシック" panose="020B0600070205080204" pitchFamily="34" charset="-128"/>
              </a:rPr>
              <a:t>or better in 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../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RELEASE.local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US" altLang="en-US" sz="1600" dirty="0">
                <a:solidFill>
                  <a:srgbClr val="660066"/>
                </a:solidFill>
                <a:latin typeface="Courier" pitchFamily="2" charset="0"/>
                <a:ea typeface="ＭＳ Ｐゴシック" panose="020B0600070205080204" pitchFamily="34" charset="-128"/>
              </a:rPr>
              <a:t>AUTOSAVE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=/</a:t>
            </a: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ics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/tools/autosave</a:t>
            </a:r>
          </a:p>
          <a:p>
            <a:pPr marL="0" indent="0">
              <a:buFont typeface="Arial Black" panose="020B0604020202020204" pitchFamily="34" charset="0"/>
              <a:buAutoNum type="arabicPeriod"/>
            </a:pPr>
            <a:r>
              <a:rPr lang="en-US" altLang="en-US" sz="1800" dirty="0">
                <a:ea typeface="ＭＳ Ｐゴシック" panose="020B0600070205080204" pitchFamily="34" charset="-128"/>
              </a:rPr>
              <a:t>Add binary and DBD info to 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xyzApp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src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Makefile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: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YourProduct_DBD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1600" dirty="0" err="1">
                <a:solidFill>
                  <a:srgbClr val="3366FF"/>
                </a:solidFill>
                <a:latin typeface="Courier" pitchFamily="2" charset="0"/>
                <a:ea typeface="ＭＳ Ｐゴシック" panose="020B0600070205080204" pitchFamily="34" charset="-128"/>
              </a:rPr>
              <a:t>asSupport.dbd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 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YourProduct_LIBS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1600" dirty="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</a:rPr>
              <a:t>autosave</a:t>
            </a:r>
          </a:p>
          <a:p>
            <a:pPr marL="0" indent="0">
              <a:buFont typeface="Arial Black" panose="020B0604020202020204" pitchFamily="34" charset="0"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Use the support module in the IOC startup file: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    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cd ${</a:t>
            </a:r>
            <a:r>
              <a:rPr lang="en-US" altLang="en-US" sz="1600" dirty="0">
                <a:solidFill>
                  <a:srgbClr val="660066"/>
                </a:solidFill>
                <a:latin typeface="Courier" pitchFamily="2" charset="0"/>
                <a:ea typeface="ＭＳ Ｐゴシック" panose="020B0600070205080204" pitchFamily="34" charset="-128"/>
              </a:rPr>
              <a:t>AUTOSAVE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 </a:t>
            </a: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dbLoadRecords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"</a:t>
            </a:r>
            <a:r>
              <a:rPr lang="en-US" altLang="en-US" sz="1600" dirty="0" err="1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db</a:t>
            </a: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1600" dirty="0" err="1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save_restoreStatus.db</a:t>
            </a: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", "P=demo”</a:t>
            </a:r>
            <a:b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  </a:t>
            </a:r>
            <a:r>
              <a:rPr lang="en-US" altLang="en-US" sz="16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set_requestfile_path</a:t>
            </a: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("$(TOP)/</a:t>
            </a:r>
            <a:r>
              <a:rPr lang="en-US" altLang="en-US" sz="16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iocBoot</a:t>
            </a: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/$(IOC)/autosave")</a:t>
            </a:r>
            <a:b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  </a:t>
            </a:r>
            <a:r>
              <a:rPr lang="en-US" altLang="en-US" sz="16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create_monitor_set</a:t>
            </a: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(...)</a:t>
            </a:r>
          </a:p>
          <a:p>
            <a:pPr marL="0" indent="0">
              <a:buFont typeface="Arial Black" panose="020B0604020202020204" pitchFamily="34" charset="0"/>
              <a:buAutoNum type="arabicPeriod"/>
            </a:pPr>
            <a:endParaRPr lang="en-US" altLang="en-US" sz="1600" dirty="0">
              <a:solidFill>
                <a:srgbClr val="FF0000"/>
              </a:solidFill>
              <a:latin typeface="Courier" pitchFamily="2" charset="0"/>
              <a:ea typeface="ＭＳ Ｐゴシック" panose="020B0600070205080204" pitchFamily="34" charset="-128"/>
            </a:endParaRPr>
          </a:p>
          <a:p>
            <a:pPr marL="0" indent="0">
              <a:buFont typeface="Arial Black" panose="020B0604020202020204" pitchFamily="34" charset="0"/>
              <a:buAutoNum type="arabicPeriod"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Details on how to use a support module depend on the specific one, including names of provided </a:t>
            </a:r>
            <a:r>
              <a:rPr lang="en-US" altLang="en-US" sz="18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*.</a:t>
            </a:r>
            <a:r>
              <a:rPr lang="en-US" altLang="en-US" sz="1800" dirty="0" err="1">
                <a:solidFill>
                  <a:srgbClr val="3366FF"/>
                </a:solidFill>
                <a:ea typeface="ＭＳ Ｐゴシック" panose="020B0600070205080204" pitchFamily="34" charset="-128"/>
              </a:rPr>
              <a:t>dbd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binary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>
                <a:solidFill>
                  <a:srgbClr val="FF6600"/>
                </a:solidFill>
                <a:ea typeface="ＭＳ Ｐゴシック" panose="020B0600070205080204" pitchFamily="34" charset="-128"/>
              </a:rPr>
              <a:t>*.</a:t>
            </a:r>
            <a:r>
              <a:rPr lang="en-US" altLang="en-US" sz="1800" dirty="0" err="1">
                <a:solidFill>
                  <a:srgbClr val="FF6600"/>
                </a:solidFill>
                <a:ea typeface="ＭＳ Ｐゴシック" panose="020B0600070205080204" pitchFamily="34" charset="-128"/>
              </a:rPr>
              <a:t>db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IOC commands </a:t>
            </a:r>
          </a:p>
        </p:txBody>
      </p:sp>
    </p:spTree>
    <p:extLst>
      <p:ext uri="{BB962C8B-B14F-4D97-AF65-F5344CB8AC3E}">
        <p14:creationId xmlns:p14="http://schemas.microsoft.com/office/powerpoint/2010/main" val="3293605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0BF8-ECAA-4B7D-62A8-B1FF6E5B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specifics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A5EF-41E2-C4BA-7F3B-3D85935E3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021977"/>
            <a:ext cx="11419468" cy="4668976"/>
          </a:xfrm>
        </p:spPr>
        <p:txBody>
          <a:bodyPr/>
          <a:lstStyle/>
          <a:p>
            <a:r>
              <a:rPr lang="en-US" dirty="0"/>
              <a:t>Most </a:t>
            </a:r>
            <a:r>
              <a:rPr lang="en-US"/>
              <a:t>EPICS sites </a:t>
            </a:r>
            <a:r>
              <a:rPr lang="en-US" dirty="0"/>
              <a:t>use a </a:t>
            </a:r>
            <a:r>
              <a:rPr lang="en-US" dirty="0" err="1"/>
              <a:t>makeBaseApp</a:t>
            </a:r>
            <a:r>
              <a:rPr lang="en-US" dirty="0"/>
              <a:t> layout at the core</a:t>
            </a:r>
          </a:p>
          <a:p>
            <a:pPr lvl="1"/>
            <a:r>
              <a:rPr lang="en-US" dirty="0"/>
              <a:t>Local expert understands the details</a:t>
            </a:r>
          </a:p>
          <a:p>
            <a:pPr lvl="1"/>
            <a:r>
              <a:rPr lang="en-US" dirty="0"/>
              <a:t>Everybody else uses existing setups to add/modify database files</a:t>
            </a:r>
          </a:p>
          <a:p>
            <a:r>
              <a:rPr lang="en-US" dirty="0"/>
              <a:t>Many sites wrap with local tool to</a:t>
            </a:r>
          </a:p>
          <a:p>
            <a:pPr lvl="1"/>
            <a:r>
              <a:rPr lang="en-US" dirty="0"/>
              <a:t>Create new IOC setups</a:t>
            </a:r>
          </a:p>
          <a:p>
            <a:pPr lvl="1"/>
            <a:r>
              <a:rPr lang="en-US" dirty="0"/>
              <a:t>Start/stop IOCs as ‘</a:t>
            </a:r>
            <a:r>
              <a:rPr lang="en-US" dirty="0" err="1"/>
              <a:t>procServ</a:t>
            </a:r>
            <a:r>
              <a:rPr lang="en-US" dirty="0"/>
              <a:t>’ Linux services with console access &amp; log</a:t>
            </a:r>
          </a:p>
        </p:txBody>
      </p:sp>
      <p:pic>
        <p:nvPicPr>
          <p:cNvPr id="4" name="Picture 3" descr="Text, letter&#10;&#10;AI-generated content may be incorrect.">
            <a:extLst>
              <a:ext uri="{FF2B5EF4-FFF2-40B4-BE49-F238E27FC236}">
                <a16:creationId xmlns:a16="http://schemas.microsoft.com/office/drawing/2014/main" id="{AFE4DFEF-0C4F-E920-A471-35D293ECA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4362582"/>
            <a:ext cx="5491638" cy="234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413642-26D3-0022-2696-53A497F4E2D1}"/>
              </a:ext>
            </a:extLst>
          </p:cNvPr>
          <p:cNvSpPr txBox="1"/>
          <p:nvPr/>
        </p:nvSpPr>
        <p:spPr>
          <a:xfrm>
            <a:off x="6270596" y="4364580"/>
            <a:ext cx="5146573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ioc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create --engineer "Ozzy Osbourne”</a:t>
            </a:r>
            <a:b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--location "8600 J-105”</a:t>
            </a:r>
            <a:b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--host "ics-srv-softioc1”</a:t>
            </a:r>
            <a:b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-m "autosave=R5-11,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StreamDevice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=2.8.26”</a:t>
            </a:r>
            <a:b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ics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ioc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-xxx`</a:t>
            </a:r>
            <a:endParaRPr lang="en-US" sz="14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041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0FD9331-7EC5-E941-9586-890D9AEF4A0A}"/>
              </a:ext>
            </a:extLst>
          </p:cNvPr>
          <p:cNvSpPr/>
          <p:nvPr/>
        </p:nvSpPr>
        <p:spPr>
          <a:xfrm>
            <a:off x="7027163" y="4516218"/>
            <a:ext cx="2359153" cy="17855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F5ED7C-8732-B949-9ACC-7CF143BFDC0D}"/>
              </a:ext>
            </a:extLst>
          </p:cNvPr>
          <p:cNvSpPr/>
          <p:nvPr/>
        </p:nvSpPr>
        <p:spPr>
          <a:xfrm>
            <a:off x="9517380" y="4340038"/>
            <a:ext cx="2359153" cy="21293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F7583A-0BFD-064F-B010-937987B8D9B6}"/>
              </a:ext>
            </a:extLst>
          </p:cNvPr>
          <p:cNvSpPr/>
          <p:nvPr/>
        </p:nvSpPr>
        <p:spPr>
          <a:xfrm>
            <a:off x="4844033" y="2229007"/>
            <a:ext cx="2359153" cy="11098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762445-E590-5048-A611-D4F59F78EA98}"/>
              </a:ext>
            </a:extLst>
          </p:cNvPr>
          <p:cNvSpPr/>
          <p:nvPr/>
        </p:nvSpPr>
        <p:spPr>
          <a:xfrm>
            <a:off x="4000499" y="641001"/>
            <a:ext cx="2359153" cy="85594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3DE89-7CCC-164C-BF9F-711965082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binaries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E94C7-82DE-9148-ADC0-A6982757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187390"/>
            <a:ext cx="6480810" cy="5469132"/>
          </a:xfrm>
        </p:spPr>
        <p:txBody>
          <a:bodyPr/>
          <a:lstStyle/>
          <a:p>
            <a:r>
              <a:rPr lang="en-US" dirty="0" err="1"/>
              <a:t>softIoc</a:t>
            </a:r>
            <a:endParaRPr lang="en-US" dirty="0"/>
          </a:p>
          <a:p>
            <a:pPr lvl="1"/>
            <a:r>
              <a:rPr lang="en-US" dirty="0"/>
              <a:t>Executes *.</a:t>
            </a:r>
            <a:r>
              <a:rPr lang="en-US" dirty="0" err="1"/>
              <a:t>db</a:t>
            </a:r>
            <a:r>
              <a:rPr lang="en-US" dirty="0"/>
              <a:t> files with ai, calc, …</a:t>
            </a:r>
          </a:p>
          <a:p>
            <a:r>
              <a:rPr lang="en-US" dirty="0" err="1"/>
              <a:t>softIocPVA</a:t>
            </a:r>
            <a:r>
              <a:rPr lang="en-US" dirty="0"/>
              <a:t>, </a:t>
            </a:r>
            <a:r>
              <a:rPr lang="en-US" dirty="0" err="1"/>
              <a:t>softIocPVX</a:t>
            </a:r>
            <a:endParaRPr lang="en-US" dirty="0"/>
          </a:p>
          <a:p>
            <a:pPr lvl="1"/>
            <a:r>
              <a:rPr lang="en-US" dirty="0"/>
              <a:t>Adds </a:t>
            </a:r>
            <a:r>
              <a:rPr lang="en-US" dirty="0" err="1"/>
              <a:t>PVAccess</a:t>
            </a:r>
            <a:r>
              <a:rPr lang="en-US" dirty="0"/>
              <a:t> server</a:t>
            </a:r>
          </a:p>
          <a:p>
            <a:pPr marL="398463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if I want ‘</a:t>
            </a:r>
            <a:r>
              <a:rPr lang="en-US" dirty="0" err="1"/>
              <a:t>myCustomIoc</a:t>
            </a:r>
            <a:r>
              <a:rPr lang="en-US" dirty="0"/>
              <a:t>’ that includes PVA, </a:t>
            </a:r>
            <a:r>
              <a:rPr lang="en-US" dirty="0" err="1"/>
              <a:t>EtherIP</a:t>
            </a:r>
            <a:r>
              <a:rPr lang="en-US" dirty="0"/>
              <a:t>, Autosave, Stream Device, …?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27F7C9A-216A-6347-B8C5-7F684C5D6AD1}"/>
              </a:ext>
            </a:extLst>
          </p:cNvPr>
          <p:cNvSpPr/>
          <p:nvPr/>
        </p:nvSpPr>
        <p:spPr>
          <a:xfrm>
            <a:off x="4114800" y="739911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“base”: ai, calc, …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027750-FE7D-BD47-BCEA-1975334345E3}"/>
              </a:ext>
            </a:extLst>
          </p:cNvPr>
          <p:cNvSpPr/>
          <p:nvPr/>
        </p:nvSpPr>
        <p:spPr>
          <a:xfrm>
            <a:off x="4114800" y="1070718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Channel Access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5AB441E-0C32-F94D-A2E2-27E6CCCBFC07}"/>
              </a:ext>
            </a:extLst>
          </p:cNvPr>
          <p:cNvSpPr/>
          <p:nvPr/>
        </p:nvSpPr>
        <p:spPr>
          <a:xfrm>
            <a:off x="4960620" y="2291253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“base”: ai, calc, …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CB7414-27E7-B24E-BADF-5B6AAD346C3F}"/>
              </a:ext>
            </a:extLst>
          </p:cNvPr>
          <p:cNvSpPr/>
          <p:nvPr/>
        </p:nvSpPr>
        <p:spPr>
          <a:xfrm>
            <a:off x="4960620" y="2618863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Channel Access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0A5C8CE-E62F-A242-BB41-FCFAB3FCAD6D}"/>
              </a:ext>
            </a:extLst>
          </p:cNvPr>
          <p:cNvSpPr/>
          <p:nvPr/>
        </p:nvSpPr>
        <p:spPr>
          <a:xfrm>
            <a:off x="4960620" y="2952041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PV Access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D01BE2D-604B-494B-9210-9D6417B17D60}"/>
              </a:ext>
            </a:extLst>
          </p:cNvPr>
          <p:cNvSpPr/>
          <p:nvPr/>
        </p:nvSpPr>
        <p:spPr>
          <a:xfrm>
            <a:off x="9636253" y="4462879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“base”: ai, calc, 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95F59E-5F77-4342-8A5F-FB8494BD60BD}"/>
              </a:ext>
            </a:extLst>
          </p:cNvPr>
          <p:cNvSpPr/>
          <p:nvPr/>
        </p:nvSpPr>
        <p:spPr>
          <a:xfrm>
            <a:off x="9636253" y="4783112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Channel Access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73E9B4-790A-B14F-80E4-D40429CC8B46}"/>
              </a:ext>
            </a:extLst>
          </p:cNvPr>
          <p:cNvSpPr/>
          <p:nvPr/>
        </p:nvSpPr>
        <p:spPr>
          <a:xfrm>
            <a:off x="9636253" y="5423578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EtherIP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7AD36B7-3813-0A4D-97D8-85E93CDECD1C}"/>
              </a:ext>
            </a:extLst>
          </p:cNvPr>
          <p:cNvSpPr/>
          <p:nvPr/>
        </p:nvSpPr>
        <p:spPr>
          <a:xfrm>
            <a:off x="9636253" y="5103345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PV Access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2B8C977-EEC5-4442-A330-638059E3EA54}"/>
              </a:ext>
            </a:extLst>
          </p:cNvPr>
          <p:cNvSpPr/>
          <p:nvPr/>
        </p:nvSpPr>
        <p:spPr>
          <a:xfrm>
            <a:off x="9636253" y="5743811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Stream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86704B4-4D4A-B743-9C7B-D644A22E7539}"/>
              </a:ext>
            </a:extLst>
          </p:cNvPr>
          <p:cNvSpPr/>
          <p:nvPr/>
        </p:nvSpPr>
        <p:spPr>
          <a:xfrm>
            <a:off x="7143750" y="4622995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“base”: ai, calc, …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FF3E5BA-4816-DF43-8869-DE3BE07F0B2B}"/>
              </a:ext>
            </a:extLst>
          </p:cNvPr>
          <p:cNvSpPr/>
          <p:nvPr/>
        </p:nvSpPr>
        <p:spPr>
          <a:xfrm>
            <a:off x="7143750" y="4943228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Channel Access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F7A3968-12AB-2047-A878-97DA6451DE85}"/>
              </a:ext>
            </a:extLst>
          </p:cNvPr>
          <p:cNvSpPr/>
          <p:nvPr/>
        </p:nvSpPr>
        <p:spPr>
          <a:xfrm>
            <a:off x="7143750" y="5583694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AreaDetector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158518F-30B0-2844-9398-11BB630E01FC}"/>
              </a:ext>
            </a:extLst>
          </p:cNvPr>
          <p:cNvSpPr/>
          <p:nvPr/>
        </p:nvSpPr>
        <p:spPr>
          <a:xfrm>
            <a:off x="7143750" y="5263461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PV Access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4A8F255-F5CF-C54C-B1FB-7BFFAAFE2109}"/>
              </a:ext>
            </a:extLst>
          </p:cNvPr>
          <p:cNvSpPr/>
          <p:nvPr/>
        </p:nvSpPr>
        <p:spPr>
          <a:xfrm>
            <a:off x="7143750" y="5903927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Autosave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1BD9BA1-C048-714A-9CF6-E8D99DE830C4}"/>
              </a:ext>
            </a:extLst>
          </p:cNvPr>
          <p:cNvSpPr/>
          <p:nvPr/>
        </p:nvSpPr>
        <p:spPr>
          <a:xfrm>
            <a:off x="9636253" y="6078882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Autosave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3DD2D0-EB21-2F90-1E33-8A1AC3E4BBA7}"/>
              </a:ext>
            </a:extLst>
          </p:cNvPr>
          <p:cNvSpPr txBox="1">
            <a:spLocks/>
          </p:cNvSpPr>
          <p:nvPr/>
        </p:nvSpPr>
        <p:spPr bwMode="auto">
          <a:xfrm>
            <a:off x="8241112" y="1187390"/>
            <a:ext cx="3428626" cy="98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eipIoc</a:t>
            </a:r>
            <a:endParaRPr lang="en-US" dirty="0"/>
          </a:p>
          <a:p>
            <a:pPr lvl="1"/>
            <a:r>
              <a:rPr lang="en-US" dirty="0"/>
              <a:t>Adds </a:t>
            </a:r>
            <a:r>
              <a:rPr lang="en-US" dirty="0" err="1"/>
              <a:t>EtherIP</a:t>
            </a:r>
            <a:endParaRPr lang="en-US" dirty="0"/>
          </a:p>
          <a:p>
            <a:pPr marL="398463" lvl="1" indent="0">
              <a:buFont typeface="Century Gothic" panose="020B0502020202020204" pitchFamily="34" charset="0"/>
              <a:buNone/>
            </a:pPr>
            <a:endParaRPr lang="en-US" dirty="0"/>
          </a:p>
          <a:p>
            <a:pPr marL="0" indent="0">
              <a:buFont typeface="Century Gothic" panose="020B0502020202020204" pitchFamily="34" charset="0"/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BD430-EB00-0123-5BF5-53582A5F2342}"/>
              </a:ext>
            </a:extLst>
          </p:cNvPr>
          <p:cNvSpPr/>
          <p:nvPr/>
        </p:nvSpPr>
        <p:spPr>
          <a:xfrm>
            <a:off x="9723416" y="2229007"/>
            <a:ext cx="2359153" cy="11098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47BFA7-7F20-A37F-39AC-F831AA1AA764}"/>
              </a:ext>
            </a:extLst>
          </p:cNvPr>
          <p:cNvSpPr/>
          <p:nvPr/>
        </p:nvSpPr>
        <p:spPr>
          <a:xfrm>
            <a:off x="9840003" y="2291253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“base”: ai, calc, …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F239437-5022-D649-443A-EAB90E888472}"/>
              </a:ext>
            </a:extLst>
          </p:cNvPr>
          <p:cNvSpPr/>
          <p:nvPr/>
        </p:nvSpPr>
        <p:spPr>
          <a:xfrm>
            <a:off x="9840003" y="2618863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Channel Access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21E829D-DA74-8A78-7142-54254AD10E9B}"/>
              </a:ext>
            </a:extLst>
          </p:cNvPr>
          <p:cNvSpPr/>
          <p:nvPr/>
        </p:nvSpPr>
        <p:spPr>
          <a:xfrm>
            <a:off x="9840002" y="2964289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EtherIP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7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C066B87-DB51-4349-9735-17C7CA4A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BDD1C8D6-5FFD-9843-8286-55534A60C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1117600"/>
            <a:ext cx="8229600" cy="47704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>
                <a:ea typeface="ＭＳ Ｐゴシック" panose="020B0600070205080204" pitchFamily="34" charset="-128"/>
              </a:rPr>
              <a:t>makeBaseApp.pl</a:t>
            </a:r>
            <a:r>
              <a:rPr lang="en-US" altLang="en-US" dirty="0">
                <a:ea typeface="ＭＳ Ｐゴシック" panose="020B0600070205080204" pitchFamily="34" charset="-128"/>
              </a:rPr>
              <a:t> provides the commonly used IOC skeleton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You need some minimal understanding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Work in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xxxApp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/Db/</a:t>
            </a:r>
            <a:r>
              <a:rPr lang="en-US" altLang="en-US" dirty="0">
                <a:ea typeface="ＭＳ Ｐゴシック" panose="020B0600070205080204" pitchFamily="34" charset="-128"/>
              </a:rPr>
              <a:t>, not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db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</a:t>
            </a:r>
          </a:p>
          <a:p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IOC runs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iocBoot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iocXXX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st.cmd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92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F222-FE10-0448-8107-5FB39046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‘Soft IOC’, ‘Real IOC’,  ‘Host’, ‘Target’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E31F-E999-554D-A7DD-AE3581E4B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001485"/>
            <a:ext cx="11609757" cy="576192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Host-based, aka “soft” IOC</a:t>
            </a:r>
          </a:p>
          <a:p>
            <a:pPr lvl="1"/>
            <a:r>
              <a:rPr lang="en-US" dirty="0"/>
              <a:t>Runs on same type of host (Linux, Mac, Windows) on which it’s compiled</a:t>
            </a:r>
          </a:p>
          <a:p>
            <a:pPr lvl="1"/>
            <a:r>
              <a:rPr lang="en-US" dirty="0"/>
              <a:t>IOC is just another program on the host</a:t>
            </a:r>
          </a:p>
          <a:p>
            <a:pPr lvl="1"/>
            <a:r>
              <a:rPr lang="en-US" dirty="0"/>
              <a:t>May run many IOCs on the same host</a:t>
            </a:r>
          </a:p>
          <a:p>
            <a:pPr lvl="1"/>
            <a:r>
              <a:rPr lang="en-US" dirty="0"/>
              <a:t>Examples: `</a:t>
            </a:r>
            <a:r>
              <a:rPr lang="en-US" dirty="0" err="1"/>
              <a:t>softIoc</a:t>
            </a:r>
            <a:r>
              <a:rPr lang="en-US" dirty="0"/>
              <a:t>`, `</a:t>
            </a:r>
            <a:r>
              <a:rPr lang="en-US" dirty="0" err="1"/>
              <a:t>softIocPVA</a:t>
            </a:r>
            <a:r>
              <a:rPr lang="en-US" dirty="0"/>
              <a:t>`, all IOCs in this training session</a:t>
            </a:r>
          </a:p>
          <a:p>
            <a:r>
              <a:rPr lang="en-US" dirty="0"/>
              <a:t>Target IOC</a:t>
            </a:r>
          </a:p>
          <a:p>
            <a:pPr lvl="1"/>
            <a:r>
              <a:rPr lang="en-US" dirty="0"/>
              <a:t>Cross-compiled from e.g. Linux to VxWorks, RTEMS, embedded Linux</a:t>
            </a:r>
          </a:p>
          <a:p>
            <a:pPr lvl="1"/>
            <a:r>
              <a:rPr lang="en-US" dirty="0"/>
              <a:t>Runs on VME, µTCA, embedded CPU</a:t>
            </a:r>
          </a:p>
          <a:p>
            <a:pPr lvl="1"/>
            <a:r>
              <a:rPr lang="en-US" dirty="0"/>
              <a:t>IOC is the primary, maybe only program running on the target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IOCs on VxWorks, talking to VME hardware, were the original IOCs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 lot of EPICS code can be used on both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Records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Device support for networked I/O</a:t>
            </a:r>
          </a:p>
        </p:txBody>
      </p:sp>
    </p:spTree>
    <p:extLst>
      <p:ext uri="{BB962C8B-B14F-4D97-AF65-F5344CB8AC3E}">
        <p14:creationId xmlns:p14="http://schemas.microsoft.com/office/powerpoint/2010/main" val="50253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2EE190C-4367-F24D-BCB4-4B521271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makeBaseApp.pl</a:t>
            </a:r>
            <a:r>
              <a:rPr lang="en-US" altLang="en-US">
                <a:ea typeface="ＭＳ Ｐゴシック" panose="020B0600070205080204" pitchFamily="34" charset="-128"/>
              </a:rPr>
              <a:t>’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F1592552-2227-3746-B37A-34B72AC4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1209675"/>
            <a:ext cx="8661400" cy="49847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Creates skeleton for custom IOC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Directory structure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Makefiles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Examples: *.</a:t>
            </a:r>
            <a:r>
              <a:rPr lang="en-US" altLang="en-US" dirty="0" err="1">
                <a:ea typeface="ＭＳ Ｐゴシック" panose="020B0600070205080204" pitchFamily="34" charset="-128"/>
              </a:rPr>
              <a:t>db</a:t>
            </a:r>
            <a:r>
              <a:rPr lang="en-US" altLang="en-US" dirty="0">
                <a:ea typeface="ＭＳ Ｐゴシック" panose="020B0600070205080204" pitchFamily="34" charset="-128"/>
              </a:rPr>
              <a:t>, *.</a:t>
            </a:r>
            <a:r>
              <a:rPr lang="en-US" altLang="en-US" dirty="0" err="1">
                <a:ea typeface="ＭＳ Ｐゴシック" panose="020B0600070205080204" pitchFamily="34" charset="-128"/>
              </a:rPr>
              <a:t>st</a:t>
            </a:r>
            <a:r>
              <a:rPr lang="en-US" altLang="en-US" dirty="0">
                <a:ea typeface="ＭＳ Ｐゴシック" panose="020B0600070205080204" pitchFamily="34" charset="-128"/>
              </a:rPr>
              <a:t>, driver/device/record *.c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IOC startup file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Two extremes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makeBaseApp.pl</a:t>
            </a:r>
            <a:r>
              <a:rPr lang="en-US" altLang="en-US" dirty="0">
                <a:ea typeface="ＭＳ Ｐゴシック" panose="020B0600070205080204" pitchFamily="34" charset="-128"/>
              </a:rPr>
              <a:t> –t example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Get most everything; you delete what’s not needed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makeBaseApp.pl</a:t>
            </a:r>
            <a:r>
              <a:rPr lang="en-US" altLang="en-US" dirty="0">
                <a:ea typeface="ＭＳ Ｐゴシック" panose="020B0600070205080204" pitchFamily="34" charset="-128"/>
              </a:rPr>
              <a:t> –t </a:t>
            </a:r>
            <a:r>
              <a:rPr lang="en-US" altLang="en-US" dirty="0" err="1">
                <a:ea typeface="ＭＳ Ｐゴシック" panose="020B0600070205080204" pitchFamily="34" charset="-128"/>
              </a:rPr>
              <a:t>ioc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Just </a:t>
            </a:r>
            <a:r>
              <a:rPr lang="en-US" altLang="en-US" dirty="0" err="1">
                <a:ea typeface="ＭＳ Ｐゴシック" panose="020B0600070205080204" pitchFamily="34" charset="-128"/>
              </a:rPr>
              <a:t>dirs</a:t>
            </a:r>
            <a:r>
              <a:rPr lang="en-US" altLang="en-US" dirty="0">
                <a:ea typeface="ＭＳ Ｐゴシック" panose="020B0600070205080204" pitchFamily="34" charset="-128"/>
              </a:rPr>
              <a:t> &amp; </a:t>
            </a:r>
            <a:r>
              <a:rPr lang="en-US" altLang="en-US" dirty="0" err="1">
                <a:ea typeface="ＭＳ Ｐゴシック" panose="020B0600070205080204" pitchFamily="34" charset="-128"/>
              </a:rPr>
              <a:t>Makefiles</a:t>
            </a:r>
            <a:r>
              <a:rPr lang="en-US" altLang="en-US" dirty="0">
                <a:ea typeface="ＭＳ Ｐゴシック" panose="020B0600070205080204" pitchFamily="34" charset="-128"/>
              </a:rPr>
              <a:t>; you add what’s needed</a:t>
            </a: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01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0C6BCC85-B536-CE4F-993A-10C89006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EPICS Build Facility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032A7986-9410-2046-81B8-CA438230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606" y="1074720"/>
            <a:ext cx="4362793" cy="5140886"/>
          </a:xfrm>
        </p:spPr>
        <p:txBody>
          <a:bodyPr/>
          <a:lstStyle/>
          <a:p>
            <a:pPr marL="640080" indent="-274320">
              <a:buNone/>
            </a:pPr>
            <a:r>
              <a:rPr lang="en-US" altLang="en-US" sz="2400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Is outstanding</a:t>
            </a:r>
          </a:p>
          <a:p>
            <a:pPr marL="640080" indent="-274320"/>
            <a:r>
              <a:rPr lang="en-US" altLang="en-US" sz="2400" dirty="0">
                <a:ea typeface="ＭＳ Ｐゴシック" panose="020B0600070205080204" pitchFamily="34" charset="-128"/>
              </a:rPr>
              <a:t>Builds on Linux, Mac, Windows,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for Linux, FreeBSD, OS X, Windows,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vxWorks</a:t>
            </a:r>
            <a:r>
              <a:rPr lang="en-US" altLang="en-US" sz="2400" dirty="0">
                <a:ea typeface="ＭＳ Ｐゴシック" panose="020B0600070205080204" pitchFamily="34" charset="-128"/>
              </a:rPr>
              <a:t>, RTEMS, x86, x86_64,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ppc</a:t>
            </a:r>
            <a:r>
              <a:rPr lang="en-US" altLang="en-US" sz="2400" dirty="0">
                <a:ea typeface="ＭＳ Ｐゴシック" panose="020B0600070205080204" pitchFamily="34" charset="-128"/>
              </a:rPr>
              <a:t>, arm, …</a:t>
            </a:r>
          </a:p>
          <a:p>
            <a:pPr marL="640080" indent="-274320"/>
            <a:r>
              <a:rPr lang="en-US" altLang="en-US" sz="2400" dirty="0" err="1">
                <a:ea typeface="ＭＳ Ｐゴシック" panose="020B0600070205080204" pitchFamily="34" charset="-128"/>
              </a:rPr>
              <a:t>AppDevGuide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640080" indent="-274320"/>
            <a:r>
              <a:rPr lang="en-US" altLang="en-US" sz="2400" dirty="0">
                <a:ea typeface="ＭＳ Ｐゴシック" panose="020B0600070205080204" pitchFamily="34" charset="-128"/>
              </a:rPr>
              <a:t>Served us for decades across many changes of OSs, compilers, …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DE3D90F5-6E9E-904C-8C5C-9550E54C1132}"/>
              </a:ext>
            </a:extLst>
          </p:cNvPr>
          <p:cNvSpPr txBox="1">
            <a:spLocks/>
          </p:cNvSpPr>
          <p:nvPr/>
        </p:nvSpPr>
        <p:spPr bwMode="auto">
          <a:xfrm>
            <a:off x="6204412" y="1074720"/>
            <a:ext cx="4594767" cy="57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640080" indent="-274320">
              <a:buFont typeface="Symbol" pitchFamily="2" charset="2"/>
              <a:buNone/>
            </a:pPr>
            <a:r>
              <a:rPr lang="en-US" altLang="en-US" sz="2400" b="0" dirty="0">
                <a:solidFill>
                  <a:srgbClr val="FF0000"/>
                </a:solidFill>
                <a:latin typeface="+mn-lt"/>
              </a:rPr>
              <a:t>Is aggravating</a:t>
            </a:r>
          </a:p>
          <a:p>
            <a:pPr marL="70866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+mn-lt"/>
              </a:rPr>
              <a:t>Why is it not a Visual C++, </a:t>
            </a:r>
            <a:r>
              <a:rPr lang="en-US" altLang="en-US" sz="2400" b="0" dirty="0" err="1">
                <a:latin typeface="+mn-lt"/>
              </a:rPr>
              <a:t>Kdeveloper</a:t>
            </a:r>
            <a:r>
              <a:rPr lang="en-US" altLang="en-US" sz="2400" b="0" dirty="0">
                <a:latin typeface="+mn-lt"/>
              </a:rPr>
              <a:t>, </a:t>
            </a:r>
            <a:r>
              <a:rPr lang="en-US" altLang="en-US" sz="2400" b="0" dirty="0" err="1">
                <a:latin typeface="+mn-lt"/>
              </a:rPr>
              <a:t>VSCode</a:t>
            </a:r>
            <a:r>
              <a:rPr lang="en-US" altLang="en-US" sz="2400" b="0" dirty="0">
                <a:latin typeface="+mn-lt"/>
              </a:rPr>
              <a:t>, … project?</a:t>
            </a:r>
            <a:br>
              <a:rPr lang="en-US" altLang="en-US" sz="2400" b="0" dirty="0">
                <a:latin typeface="+mn-lt"/>
              </a:rPr>
            </a:br>
            <a:r>
              <a:rPr lang="en-US" altLang="en-US" sz="2400" b="0" dirty="0">
                <a:latin typeface="+mn-lt"/>
              </a:rPr>
              <a:t>What about </a:t>
            </a:r>
            <a:r>
              <a:rPr lang="en-US" altLang="en-US" sz="2400" b="0" dirty="0" err="1">
                <a:latin typeface="+mn-lt"/>
              </a:rPr>
              <a:t>CMake</a:t>
            </a:r>
            <a:r>
              <a:rPr lang="en-US" altLang="en-US" sz="2400" b="0" dirty="0">
                <a:latin typeface="+mn-lt"/>
              </a:rPr>
              <a:t>, GNU </a:t>
            </a:r>
            <a:r>
              <a:rPr lang="en-US" altLang="en-US" sz="2400" b="0" dirty="0" err="1">
                <a:latin typeface="+mn-lt"/>
              </a:rPr>
              <a:t>automake</a:t>
            </a:r>
            <a:r>
              <a:rPr lang="en-US" altLang="en-US" sz="2400" b="0" dirty="0">
                <a:latin typeface="+mn-lt"/>
              </a:rPr>
              <a:t>, … ?</a:t>
            </a:r>
          </a:p>
          <a:p>
            <a:pPr marL="70866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+mn-lt"/>
              </a:rPr>
              <a:t>What’s the name of that option again?</a:t>
            </a:r>
          </a:p>
          <a:p>
            <a:pPr marL="70866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+mn-lt"/>
              </a:rPr>
              <a:t>What’s causing this error now?</a:t>
            </a:r>
          </a:p>
        </p:txBody>
      </p:sp>
    </p:spTree>
    <p:extLst>
      <p:ext uri="{BB962C8B-B14F-4D97-AF65-F5344CB8AC3E}">
        <p14:creationId xmlns:p14="http://schemas.microsoft.com/office/powerpoint/2010/main" val="423771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5262167-A69E-7C4C-A124-0ED606D8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‘demo’ based on ‘example’ skeleton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6874E47-EC09-7747-B207-32031ADD1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926" y="899852"/>
            <a:ext cx="8086725" cy="568614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rm –rf /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ics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/examples/mine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mkdir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–p /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ics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/examples/mine 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cd /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ics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/examples/mine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endParaRPr lang="en-US" altLang="en-US" sz="18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Create IOC application of type ‘</a:t>
            </a:r>
            <a:r>
              <a:rPr lang="en-US" altLang="ja-JP" sz="18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example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using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‘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in the generated names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makeBaseApp.pl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8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-t example 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endParaRPr lang="en-US" altLang="ja-JP" sz="18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Create </a:t>
            </a:r>
            <a:r>
              <a:rPr lang="en-US" alt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 startup settings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of type ‘</a:t>
            </a:r>
            <a:r>
              <a:rPr lang="en-US" altLang="ja-JP" sz="18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example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call it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‘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 because it’s for the app of that name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makeBaseApp.pl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8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-t example </a:t>
            </a:r>
            <a:r>
              <a:rPr lang="en-US" altLang="ja-JP" sz="1800" dirty="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</a:t>
            </a:r>
            <a:r>
              <a:rPr lang="en-US" altLang="ja-JP" sz="1800" dirty="0" err="1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b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When prompted, use the previously created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‘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application as the one that the IOC should load </a:t>
            </a:r>
          </a:p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Compile everything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</a:t>
            </a:r>
          </a:p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Start IOC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cd iocBoot/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iocdemo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chmod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+x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st.cmd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./</a:t>
            </a:r>
            <a:r>
              <a:rPr lang="en-US" altLang="en-US" sz="1800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st.cmd</a:t>
            </a:r>
            <a:endParaRPr lang="en-US" altLang="en-US" sz="1800" dirty="0">
              <a:solidFill>
                <a:srgbClr val="FF0000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58C73F-897C-AC44-8954-86F0E90AA0E7}"/>
              </a:ext>
            </a:extLst>
          </p:cNvPr>
          <p:cNvSpPr txBox="1"/>
          <p:nvPr/>
        </p:nvSpPr>
        <p:spPr>
          <a:xfrm>
            <a:off x="879894" y="5181412"/>
            <a:ext cx="11963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Repeat after changes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9AA330-6C59-F84D-8D3F-6F7221CCCF9D}"/>
              </a:ext>
            </a:extLst>
          </p:cNvPr>
          <p:cNvCxnSpPr>
            <a:cxnSpLocks/>
          </p:cNvCxnSpPr>
          <p:nvPr/>
        </p:nvCxnSpPr>
        <p:spPr>
          <a:xfrm flipV="1">
            <a:off x="1915064" y="5075695"/>
            <a:ext cx="786862" cy="34190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C62054-F7C6-D54D-8409-F151722A5E26}"/>
              </a:ext>
            </a:extLst>
          </p:cNvPr>
          <p:cNvCxnSpPr>
            <a:cxnSpLocks/>
          </p:cNvCxnSpPr>
          <p:nvPr/>
        </p:nvCxnSpPr>
        <p:spPr>
          <a:xfrm>
            <a:off x="1915064" y="5713671"/>
            <a:ext cx="786862" cy="51664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88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A61A168-295A-CE4F-8CAB-F0B24F8B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Layout: Key Files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1BA84214-C4C0-0147-9E52-1941E0AA9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163" y="5292606"/>
            <a:ext cx="8470900" cy="11207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To study the skeleton, check files before the first ‘make’ or after a ‘make </a:t>
            </a:r>
            <a:r>
              <a:rPr lang="en-US" altLang="en-US" dirty="0" err="1">
                <a:ea typeface="ＭＳ Ｐゴシック" panose="020B0600070205080204" pitchFamily="34" charset="-128"/>
              </a:rPr>
              <a:t>distclean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46599A15-D600-4843-AE1D-5BDD7ACD4887}"/>
              </a:ext>
            </a:extLst>
          </p:cNvPr>
          <p:cNvSpPr txBox="1">
            <a:spLocks/>
          </p:cNvSpPr>
          <p:nvPr/>
        </p:nvSpPr>
        <p:spPr bwMode="auto">
          <a:xfrm>
            <a:off x="1741427" y="1093535"/>
            <a:ext cx="7907338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Symbol" pitchFamily="2" charset="2"/>
              <a:buNone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makeBaseApp.pl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 example </a:t>
            </a:r>
            <a:r>
              <a:rPr lang="en-US" alt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demo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configure/RELEASE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configure/CONFIG_SITE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/Db/*.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/Db/*.substitutions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/Db/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alt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Symbol" pitchFamily="2" charset="2"/>
              <a:buNone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makeBaseApp.pl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 example </a:t>
            </a:r>
            <a:r>
              <a:rPr lang="en-US" altLang="en-US" sz="20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2000" b="0" dirty="0" err="1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demo</a:t>
            </a:r>
            <a:br>
              <a:rPr lang="en-US" alt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iocBoot/</a:t>
            </a:r>
            <a:r>
              <a:rPr lang="en-US" alt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iocdemo</a:t>
            </a:r>
            <a:r>
              <a:rPr lang="en-US" alt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br>
              <a:rPr lang="en-US" alt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iocBoot/</a:t>
            </a:r>
            <a:r>
              <a:rPr lang="en-US" alt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iocdemo</a:t>
            </a:r>
            <a:r>
              <a:rPr lang="en-US" alt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st.cmd</a:t>
            </a:r>
            <a:br>
              <a:rPr lang="en-US" alt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0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3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CD7A-2EC2-604B-AE6F-D0BEA535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configure/RELEASE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FD4B-FA0C-014D-8E6F-F97AFDEB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00" y="1552056"/>
            <a:ext cx="11419468" cy="5044687"/>
          </a:xfrm>
        </p:spPr>
        <p:txBody>
          <a:bodyPr/>
          <a:lstStyle/>
          <a:p>
            <a:r>
              <a:rPr lang="en-US" dirty="0"/>
              <a:t>Defines the path to EPICS base and other modules</a:t>
            </a:r>
          </a:p>
          <a:p>
            <a:pPr marL="403225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EPICS_BASE﻿=/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/tools/base</a:t>
            </a:r>
          </a:p>
          <a:p>
            <a:pPr marL="403225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SNCSEQ =/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/tools/sequencer</a:t>
            </a:r>
          </a:p>
          <a:p>
            <a:pPr marL="403225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AUTOSAVE =/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/tools/autosave</a:t>
            </a:r>
          </a:p>
          <a:p>
            <a:endParaRPr lang="en-US" dirty="0"/>
          </a:p>
          <a:p>
            <a:r>
              <a:rPr lang="en-US" dirty="0"/>
              <a:t>Since about version 3.15, includes ../RELEASE.local</a:t>
            </a:r>
          </a:p>
          <a:p>
            <a:pPr marL="403225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basedir/RELEASE.local: Lists all the modules</a:t>
            </a:r>
          </a:p>
          <a:p>
            <a:pPr marL="403225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basedir/top1/configure/RELEASE	– includes ../../RELEASE.local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basedir/top1/abcApp/		 	- uses EPICS base etc.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basedir/top1/iocBoot/		 	- IOC bootups</a:t>
            </a:r>
          </a:p>
          <a:p>
            <a:pPr marL="403225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basedir/top2/configure/RELEASE 	– includes ../../RELEASE.local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basedir/top2/xyzApp/		 	- uses EPICS base etc.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basedir/top2/iocBoot/		 	- IOC bootups</a:t>
            </a:r>
          </a:p>
          <a:p>
            <a:pPr marL="403225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3225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322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9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5BD0-AD50-8349-8371-106B0455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21E39-713A-434F-9D86-F37488614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xyzApp/Db	</a:t>
            </a:r>
            <a:r>
              <a:rPr lang="en-US" b="1" dirty="0"/>
              <a:t>Database files</a:t>
            </a:r>
          </a:p>
          <a:p>
            <a:r>
              <a:rPr lang="en-US" dirty="0"/>
              <a:t>xyzApp/</a:t>
            </a:r>
            <a:r>
              <a:rPr lang="en-US" dirty="0" err="1"/>
              <a:t>src</a:t>
            </a:r>
            <a:r>
              <a:rPr lang="en-US" dirty="0"/>
              <a:t>	*</a:t>
            </a:r>
            <a:r>
              <a:rPr lang="en-US" dirty="0" err="1"/>
              <a:t>Main.cpp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			Sequences,</a:t>
            </a:r>
            <a:br>
              <a:rPr lang="en-US" dirty="0"/>
            </a:br>
            <a:r>
              <a:rPr lang="en-US" dirty="0"/>
              <a:t>			custom device support,</a:t>
            </a:r>
            <a:br>
              <a:rPr lang="en-US" dirty="0"/>
            </a:br>
            <a:r>
              <a:rPr lang="en-US" dirty="0"/>
              <a:t>			</a:t>
            </a:r>
            <a:r>
              <a:rPr lang="en-US" b="1" dirty="0" err="1"/>
              <a:t>Makefile</a:t>
            </a:r>
            <a:r>
              <a:rPr lang="en-US" dirty="0"/>
              <a:t> that lists required *.</a:t>
            </a:r>
            <a:r>
              <a:rPr lang="en-US" dirty="0" err="1"/>
              <a:t>dbd</a:t>
            </a:r>
            <a:r>
              <a:rPr lang="en-US" dirty="0"/>
              <a:t> and libs</a:t>
            </a:r>
          </a:p>
        </p:txBody>
      </p:sp>
    </p:spTree>
    <p:extLst>
      <p:ext uri="{BB962C8B-B14F-4D97-AF65-F5344CB8AC3E}">
        <p14:creationId xmlns:p14="http://schemas.microsoft.com/office/powerpoint/2010/main" val="61043770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2245</Words>
  <Application>Microsoft Macintosh PowerPoint</Application>
  <PresentationFormat>Widescreen</PresentationFormat>
  <Paragraphs>262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Arial Black</vt:lpstr>
      <vt:lpstr>Century Gothic</vt:lpstr>
      <vt:lpstr>Courier</vt:lpstr>
      <vt:lpstr>Courier New</vt:lpstr>
      <vt:lpstr>Symbol</vt:lpstr>
      <vt:lpstr>ORNL</vt:lpstr>
      <vt:lpstr>‘makeBaseApp’ IOC</vt:lpstr>
      <vt:lpstr>IOC binaries</vt:lpstr>
      <vt:lpstr>‘Soft IOC’, ‘Real IOC’,  ‘Host’, ‘Target’</vt:lpstr>
      <vt:lpstr>‘makeBaseApp.pl’</vt:lpstr>
      <vt:lpstr>EPICS Build Facility</vt:lpstr>
      <vt:lpstr>‘demo’ based on ‘example’ skeleton</vt:lpstr>
      <vt:lpstr>Directory Layout: Key Files</vt:lpstr>
      <vt:lpstr>configure/RELEASE</vt:lpstr>
      <vt:lpstr>demoApp</vt:lpstr>
      <vt:lpstr>Start over: ‘demo’ based on ‘ioc’ skeleton</vt:lpstr>
      <vt:lpstr>How To Add Database Files</vt:lpstr>
      <vt:lpstr>Directory Layout: Generated Files</vt:lpstr>
      <vt:lpstr>Plain Database files, Macros, Templates</vt:lpstr>
      <vt:lpstr>Plain Database files, Macros, Templates</vt:lpstr>
      <vt:lpstr>Plain Database files, Macros, Templates</vt:lpstr>
      <vt:lpstr>Plain Database files, Macros, Templates?</vt:lpstr>
      <vt:lpstr>*.dbd: Database Descriptions</vt:lpstr>
      <vt:lpstr>How To Add Support Modules (Device, …)</vt:lpstr>
      <vt:lpstr>Site specifics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2026-06-19T13:37:02Z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